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D71E-98CE-4074-B91C-4882A4A81BA9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40864-F5D9-4F3A-9CA5-D050F8848C1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QUESTIONE FEMMINILE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57422" y="3500438"/>
            <a:ext cx="6400800" cy="1752600"/>
          </a:xfrm>
        </p:spPr>
        <p:txBody>
          <a:bodyPr/>
          <a:lstStyle/>
          <a:p>
            <a:r>
              <a:rPr lang="it-IT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suffragette</a:t>
            </a:r>
            <a:endParaRPr lang="it-IT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500306"/>
            <a:ext cx="2914650" cy="4029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C:\Users\simon\Desktop\MATERIALI\03 QUINTA\STORIA QUINTA\seconda rivoluzione industriale\COPERTINA.-Pillole.Suffraget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6312" y="214290"/>
            <a:ext cx="5753646" cy="3786214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71374" y="3581759"/>
            <a:ext cx="8929782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Le donne: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erano ancora </a:t>
            </a:r>
            <a:r>
              <a:rPr lang="it-IT" sz="2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prive di diritti</a:t>
            </a: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it-IT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avevano un </a:t>
            </a:r>
            <a:r>
              <a:rPr lang="it-IT" sz="2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ruolo subalterno anche in famiglia</a:t>
            </a: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Idea borghese della famiglia: donna non solo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sottomessa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ma dedita quasi esclusivamente alla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cura della casa; 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anche nei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partiti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le donne faticano ad ottenere ascolto.</a:t>
            </a:r>
            <a:endParaRPr lang="it-IT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2844" y="1785926"/>
            <a:ext cx="414340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QUESTIONE FEMMINILE</a:t>
            </a:r>
            <a:endParaRPr lang="it-IT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8596" y="214290"/>
            <a:ext cx="8358246" cy="3416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Problema delle donne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nelle fabbriche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 lavoro duro (in aggiunta, dovevano occuparsi anche della casa); salario più basso di quello degli uomini.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altLang="zh-CN" sz="24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Donne di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classe agiata 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denunciano la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discriminazione femminile, 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ivendicando </a:t>
            </a:r>
            <a:r>
              <a:rPr lang="it-IT" altLang="zh-CN" sz="2400" b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la parità di istruzione e di voto</a:t>
            </a:r>
            <a:endParaRPr lang="it-IT" altLang="zh-CN" sz="24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it-IT" altLang="zh-CN" sz="2400" dirty="0" smtClean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Nasce il movimento delle </a:t>
            </a:r>
            <a:r>
              <a:rPr lang="it-IT" altLang="zh-CN" sz="2400" b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suffragiste</a:t>
            </a: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o </a:t>
            </a:r>
            <a:r>
              <a:rPr lang="it-IT" altLang="zh-C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SimSun" pitchFamily="2" charset="-122"/>
                <a:cs typeface="Arial" pitchFamily="34" charset="0"/>
              </a:rPr>
              <a:t>SUFFRAGETTE</a:t>
            </a: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(spregiativo)</a:t>
            </a:r>
          </a:p>
        </p:txBody>
      </p:sp>
      <p:sp>
        <p:nvSpPr>
          <p:cNvPr id="3" name="Rettangolo 2"/>
          <p:cNvSpPr/>
          <p:nvPr/>
        </p:nvSpPr>
        <p:spPr>
          <a:xfrm>
            <a:off x="3643306" y="4429132"/>
            <a:ext cx="4572000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zh-C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SimSun" pitchFamily="2" charset="-122"/>
                <a:cs typeface="Arial" pitchFamily="34" charset="0"/>
              </a:rPr>
              <a:t>I</a:t>
            </a:r>
            <a:r>
              <a:rPr lang="it-IT" altLang="zh-CN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SimSun" pitchFamily="2" charset="-122"/>
                <a:cs typeface="Arial" pitchFamily="34" charset="0"/>
              </a:rPr>
              <a:t>N ITALIA</a:t>
            </a:r>
            <a:r>
              <a:rPr lang="it-IT" altLang="zh-C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il suffragio universale arriva nel </a:t>
            </a:r>
            <a:r>
              <a:rPr lang="it-IT" altLang="zh-CN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SimSun" pitchFamily="2" charset="-122"/>
                <a:cs typeface="Arial" pitchFamily="34" charset="0"/>
              </a:rPr>
              <a:t>1946</a:t>
            </a: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, prima nelle elezioni amministrative del 10 marzo e poi a quelle politiche – il </a:t>
            </a:r>
            <a:r>
              <a:rPr lang="it-IT" altLang="zh-CN" sz="2400" b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Referendum</a:t>
            </a: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– del </a:t>
            </a:r>
            <a:r>
              <a:rPr lang="it-IT" altLang="zh-CN" sz="2400" b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2 giugno </a:t>
            </a:r>
          </a:p>
        </p:txBody>
      </p:sp>
      <p:pic>
        <p:nvPicPr>
          <p:cNvPr id="307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357694"/>
            <a:ext cx="2413980" cy="2043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20" y="285728"/>
            <a:ext cx="83582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zh-CN" sz="28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Gran Bretagna, 1867: </a:t>
            </a:r>
            <a:r>
              <a:rPr lang="it-IT" altLang="zh-CN" sz="2800" b="1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Millicent</a:t>
            </a:r>
            <a:r>
              <a:rPr lang="it-IT" altLang="zh-CN" sz="2800" b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it-IT" altLang="zh-CN" sz="2800" b="1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Fawcett</a:t>
            </a:r>
            <a:r>
              <a:rPr lang="it-IT" altLang="zh-CN" sz="28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fonda la </a:t>
            </a:r>
            <a:r>
              <a:rPr lang="it-IT" altLang="zh-CN" sz="28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Società Nazionale per il suffragio femminile</a:t>
            </a:r>
            <a:r>
              <a:rPr lang="it-IT" altLang="zh-CN" sz="28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: si cerca di </a:t>
            </a:r>
            <a:r>
              <a:rPr lang="it-IT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SimSun" pitchFamily="2" charset="-122"/>
                <a:cs typeface="Arial" pitchFamily="34" charset="0"/>
              </a:rPr>
              <a:t>convincere gli uomini: </a:t>
            </a:r>
            <a:r>
              <a:rPr lang="it-IT" altLang="zh-CN" sz="28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scarso successo.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altLang="zh-CN" sz="28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volantini, comizi, cortei, scioperi della fame</a:t>
            </a:r>
            <a:endParaRPr lang="it-IT" altLang="zh-CN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214554"/>
            <a:ext cx="7048490" cy="4229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28604"/>
            <a:ext cx="3588265" cy="5857916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285720" y="4286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zh-CN" sz="2400" b="1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Emmeline</a:t>
            </a:r>
            <a:r>
              <a:rPr lang="it-IT" altLang="zh-CN" sz="2400" b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it-IT" altLang="zh-CN" sz="2400" b="1" dirty="0" err="1" smtClean="0">
                <a:latin typeface="Arial" pitchFamily="34" charset="0"/>
                <a:ea typeface="SimSun" pitchFamily="2" charset="-122"/>
                <a:cs typeface="Arial" pitchFamily="34" charset="0"/>
              </a:rPr>
              <a:t>Pankhurst</a:t>
            </a: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 fonda nel 1903, l’</a:t>
            </a:r>
            <a:r>
              <a:rPr lang="it-IT" altLang="zh-CN" sz="2400" i="1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Unione sociale e politica delle donne</a:t>
            </a:r>
            <a:r>
              <a:rPr lang="it-IT" altLang="zh-CN" sz="2400" dirty="0" smtClean="0">
                <a:latin typeface="Arial" pitchFamily="34" charset="0"/>
                <a:ea typeface="SimSun" pitchFamily="2" charset="-122"/>
                <a:cs typeface="Arial" pitchFamily="34" charset="0"/>
              </a:rPr>
              <a:t>. I</a:t>
            </a:r>
            <a:r>
              <a:rPr lang="it-IT" altLang="zh-CN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nasprimento della lotta (</a:t>
            </a:r>
            <a:r>
              <a:rPr lang="it-IT" altLang="zh-CN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sabotaggi, azioni anche violente ed eclatanti </a:t>
            </a:r>
            <a:r>
              <a:rPr lang="it-IT" altLang="zh-CN" sz="2400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 v. </a:t>
            </a:r>
            <a:r>
              <a:rPr lang="it-IT" altLang="zh-CN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Davison</a:t>
            </a:r>
            <a:r>
              <a:rPr lang="it-IT" altLang="zh-CN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</a:p>
        </p:txBody>
      </p:sp>
      <p:pic>
        <p:nvPicPr>
          <p:cNvPr id="1028" name="Picture 4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714752"/>
            <a:ext cx="4419600" cy="2486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71678"/>
            <a:ext cx="9144000" cy="4198620"/>
          </a:xfrm>
          <a:prstGeom prst="rect">
            <a:avLst/>
          </a:prstGeom>
          <a:noFill/>
        </p:spPr>
      </p:pic>
      <p:sp>
        <p:nvSpPr>
          <p:cNvPr id="2" name="Rettangolo 1"/>
          <p:cNvSpPr/>
          <p:nvPr/>
        </p:nvSpPr>
        <p:spPr>
          <a:xfrm>
            <a:off x="1500166" y="214290"/>
            <a:ext cx="6072214" cy="3539430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zh-CN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Nel </a:t>
            </a:r>
            <a:r>
              <a:rPr lang="it-IT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1918</a:t>
            </a:r>
            <a:r>
              <a:rPr lang="it-IT" altLang="zh-CN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(DOPO la Grande guerra) il parlamento britannico approva la proposta del diritto di voto per le mogli dei capifamiglia sopra i 30 anni; più tardi, nel </a:t>
            </a:r>
            <a:r>
              <a:rPr lang="it-IT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1928</a:t>
            </a:r>
            <a:r>
              <a:rPr lang="it-IT" altLang="zh-CN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il suffragio fu esteso a tutte le donne inglesi.</a:t>
            </a:r>
          </a:p>
        </p:txBody>
      </p:sp>
      <p:sp>
        <p:nvSpPr>
          <p:cNvPr id="3" name="Rettangolo 2"/>
          <p:cNvSpPr/>
          <p:nvPr/>
        </p:nvSpPr>
        <p:spPr>
          <a:xfrm>
            <a:off x="142844" y="5786454"/>
            <a:ext cx="8858312" cy="92333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 smtClean="0"/>
              <a:t>INFOGRAFICA SULLA QUESTIONE FEMMINILE</a:t>
            </a:r>
            <a:r>
              <a:rPr lang="it-IT" dirty="0" smtClean="0"/>
              <a:t> http://www.sdstoriafilosofia.it/download/2016%20VB/FEMMINISMO%20storia%20e%20legislazione.pdf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250</Words>
  <Application>Microsoft Office PowerPoint</Application>
  <PresentationFormat>Presentazione su schermo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QUESTIONE FEMMINILE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Questione femminile</dc:title>
  <dc:creator>simone.dell@libero.it</dc:creator>
  <cp:lastModifiedBy>simone.dell@libero.it</cp:lastModifiedBy>
  <cp:revision>4</cp:revision>
  <dcterms:created xsi:type="dcterms:W3CDTF">2022-09-22T13:33:30Z</dcterms:created>
  <dcterms:modified xsi:type="dcterms:W3CDTF">2022-09-23T08:15:04Z</dcterms:modified>
</cp:coreProperties>
</file>